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4132"/>
    <a:srgbClr val="8FC31F"/>
    <a:srgbClr val="C1DD8C"/>
    <a:srgbClr val="E9537A"/>
    <a:srgbClr val="F8C8D5"/>
    <a:srgbClr val="FFF4CD"/>
    <a:srgbClr val="E95078"/>
    <a:srgbClr val="4EB8E6"/>
    <a:srgbClr val="FADAE2"/>
    <a:srgbClr val="F99B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142" d="100"/>
          <a:sy n="142" d="100"/>
        </p:scale>
        <p:origin x="354" y="-57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94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92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22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12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58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09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97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87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5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22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33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A572A-4C77-43FD-AB36-0D24D1ACF447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E77AF-416C-4A92-BB91-EC3AC6316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23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027FBAA-FA47-4C28-BE2C-7FE31129AF4D}"/>
              </a:ext>
            </a:extLst>
          </p:cNvPr>
          <p:cNvSpPr/>
          <p:nvPr/>
        </p:nvSpPr>
        <p:spPr>
          <a:xfrm>
            <a:off x="92852" y="184488"/>
            <a:ext cx="824945" cy="28733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" name="図 102">
            <a:extLst>
              <a:ext uri="{FF2B5EF4-FFF2-40B4-BE49-F238E27FC236}">
                <a16:creationId xmlns:a16="http://schemas.microsoft.com/office/drawing/2014/main" id="{F9301628-5CDE-4363-BEA3-AEF0B8F64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895850"/>
            <a:ext cx="7046311" cy="52847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DC794C-798D-455B-84B5-29B460782D88}"/>
              </a:ext>
            </a:extLst>
          </p:cNvPr>
          <p:cNvSpPr/>
          <p:nvPr/>
        </p:nvSpPr>
        <p:spPr>
          <a:xfrm>
            <a:off x="-1" y="9249727"/>
            <a:ext cx="6858001" cy="65627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9D14CD98-F795-4F92-A140-BD4E1B3C0399}"/>
              </a:ext>
            </a:extLst>
          </p:cNvPr>
          <p:cNvSpPr/>
          <p:nvPr/>
        </p:nvSpPr>
        <p:spPr>
          <a:xfrm>
            <a:off x="241327" y="2214654"/>
            <a:ext cx="6401232" cy="6941314"/>
          </a:xfrm>
          <a:prstGeom prst="roundRect">
            <a:avLst>
              <a:gd name="adj" fmla="val 169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674FB589-805E-4685-AE69-CFA5CE57C8D8}"/>
              </a:ext>
            </a:extLst>
          </p:cNvPr>
          <p:cNvSpPr txBox="1"/>
          <p:nvPr/>
        </p:nvSpPr>
        <p:spPr>
          <a:xfrm>
            <a:off x="424828" y="2385437"/>
            <a:ext cx="61918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日々、健康づくり・「いきいき百歳体操」に取り組まれている方は必見！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北海道文教大学と恵庭市の取り組みについて、ご報告します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163A06D-80D3-4956-B0F2-4EB3ABBB2AA0}"/>
              </a:ext>
            </a:extLst>
          </p:cNvPr>
          <p:cNvSpPr txBox="1"/>
          <p:nvPr/>
        </p:nvSpPr>
        <p:spPr>
          <a:xfrm>
            <a:off x="1225022" y="8394804"/>
            <a:ext cx="3988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ja-JP" sz="1400" b="1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電話</a:t>
            </a:r>
            <a:r>
              <a:rPr lang="ja-JP" altLang="en-US" sz="1400" b="1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lang="en-US" altLang="ja-JP" sz="1400" b="1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r>
              <a:rPr lang="ja-JP" altLang="en-US" sz="1400" b="1" spc="-1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lang="ja-JP" altLang="en-US" sz="1400" b="1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バーコードからのオンライン申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込　</a:t>
            </a: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申込〆切　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１１</a:t>
            </a:r>
            <a:r>
              <a:rPr lang="ja-JP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２９</a:t>
            </a:r>
            <a:r>
              <a:rPr lang="ja-JP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日（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金</a:t>
            </a:r>
            <a:r>
              <a:rPr lang="ja-JP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lang="ja-JP" altLang="en-US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14B9120-C92F-4FD4-AF70-F16F00DCF46D}"/>
              </a:ext>
            </a:extLst>
          </p:cNvPr>
          <p:cNvSpPr txBox="1"/>
          <p:nvPr/>
        </p:nvSpPr>
        <p:spPr>
          <a:xfrm>
            <a:off x="1225022" y="4605248"/>
            <a:ext cx="506864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31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恵庭市民会館</a:t>
            </a:r>
            <a:r>
              <a:rPr lang="en-US" altLang="ja-JP" sz="31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3</a:t>
            </a:r>
            <a:r>
              <a:rPr lang="ja-JP" altLang="ja-JP" sz="31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階</a:t>
            </a:r>
            <a:r>
              <a:rPr lang="ja-JP" altLang="en-US" sz="31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ja-JP" sz="31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中ホール</a:t>
            </a:r>
            <a:r>
              <a:rPr lang="en-US" altLang="ja-JP" sz="31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endParaRPr kumimoji="1" lang="ja-JP" altLang="en-US" sz="3100" dirty="0">
              <a:solidFill>
                <a:schemeClr val="accent4">
                  <a:lumMod val="50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A0B7884-0F10-4D66-BFB1-071CEDB997C6}"/>
              </a:ext>
            </a:extLst>
          </p:cNvPr>
          <p:cNvSpPr txBox="1"/>
          <p:nvPr/>
        </p:nvSpPr>
        <p:spPr>
          <a:xfrm>
            <a:off x="1225022" y="3034893"/>
            <a:ext cx="37905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lang="ja-JP" altLang="en-US" sz="66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</a:t>
            </a:r>
            <a:r>
              <a:rPr lang="ja-JP" altLang="ja-JP" sz="32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ja-JP" altLang="en-US" sz="66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</a:t>
            </a:r>
            <a:r>
              <a:rPr lang="ja-JP" altLang="ja-JP" sz="32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endParaRPr kumimoji="1" lang="ja-JP" altLang="en-US" sz="3200" dirty="0">
              <a:solidFill>
                <a:schemeClr val="accent4">
                  <a:lumMod val="50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E75DA5E-5EA7-48EA-AC19-C5F4701ADA33}"/>
              </a:ext>
            </a:extLst>
          </p:cNvPr>
          <p:cNvSpPr txBox="1"/>
          <p:nvPr/>
        </p:nvSpPr>
        <p:spPr>
          <a:xfrm>
            <a:off x="1375176" y="4018146"/>
            <a:ext cx="272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14</a:t>
            </a:r>
            <a:r>
              <a:rPr lang="ja-JP" altLang="ja-JP" sz="24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sz="24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00</a:t>
            </a:r>
            <a:r>
              <a:rPr lang="ja-JP" altLang="ja-JP" sz="24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sz="24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15</a:t>
            </a:r>
            <a:r>
              <a:rPr lang="ja-JP" altLang="ja-JP" sz="24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sz="2400" dirty="0">
                <a:solidFill>
                  <a:schemeClr val="accent4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30</a:t>
            </a:r>
            <a:endParaRPr kumimoji="1" lang="ja-JP" altLang="en-US" sz="2400" dirty="0">
              <a:solidFill>
                <a:schemeClr val="accent4">
                  <a:lumMod val="50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1D4BE186-DC8E-4E14-AF71-F984A9076542}"/>
              </a:ext>
            </a:extLst>
          </p:cNvPr>
          <p:cNvSpPr/>
          <p:nvPr/>
        </p:nvSpPr>
        <p:spPr>
          <a:xfrm>
            <a:off x="4401337" y="3542452"/>
            <a:ext cx="614246" cy="549956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水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C4827B5-AC68-4B65-B7C4-AC41EE2B3465}"/>
              </a:ext>
            </a:extLst>
          </p:cNvPr>
          <p:cNvGrpSpPr/>
          <p:nvPr/>
        </p:nvGrpSpPr>
        <p:grpSpPr>
          <a:xfrm>
            <a:off x="453074" y="8390951"/>
            <a:ext cx="893246" cy="475650"/>
            <a:chOff x="518654" y="8519452"/>
            <a:chExt cx="893246" cy="475650"/>
          </a:xfrm>
        </p:grpSpPr>
        <p:sp>
          <p:nvSpPr>
            <p:cNvPr id="109" name="四角形: 角を丸くする 108">
              <a:extLst>
                <a:ext uri="{FF2B5EF4-FFF2-40B4-BE49-F238E27FC236}">
                  <a16:creationId xmlns:a16="http://schemas.microsoft.com/office/drawing/2014/main" id="{A85286F1-378A-4B1F-9D0C-F668A46A9828}"/>
                </a:ext>
              </a:extLst>
            </p:cNvPr>
            <p:cNvSpPr/>
            <p:nvPr/>
          </p:nvSpPr>
          <p:spPr>
            <a:xfrm>
              <a:off x="547052" y="8579672"/>
              <a:ext cx="720175" cy="41543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25400" dist="762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60031F0E-19F5-4ED9-8D1D-C1B4B83775FA}"/>
                </a:ext>
              </a:extLst>
            </p:cNvPr>
            <p:cNvSpPr txBox="1"/>
            <p:nvPr/>
          </p:nvSpPr>
          <p:spPr>
            <a:xfrm>
              <a:off x="518654" y="8519452"/>
              <a:ext cx="8932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申込</a:t>
              </a:r>
            </a:p>
          </p:txBody>
        </p:sp>
      </p:grp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84281D66-84A6-432E-AC6C-64CCF4C6530C}"/>
              </a:ext>
            </a:extLst>
          </p:cNvPr>
          <p:cNvSpPr/>
          <p:nvPr/>
        </p:nvSpPr>
        <p:spPr>
          <a:xfrm>
            <a:off x="1" y="9252531"/>
            <a:ext cx="6858000" cy="338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54F0E45-F78A-4B7E-B384-7B368001AB9F}"/>
              </a:ext>
            </a:extLst>
          </p:cNvPr>
          <p:cNvSpPr txBox="1"/>
          <p:nvPr/>
        </p:nvSpPr>
        <p:spPr>
          <a:xfrm>
            <a:off x="1" y="9275058"/>
            <a:ext cx="6857999" cy="63094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ja-JP" altLang="ja-JP" sz="1400" b="1" dirty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お申込み・お問合せ</a:t>
            </a:r>
            <a:r>
              <a:rPr lang="ja-JP" altLang="en-US" sz="1400" b="1" dirty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ja-JP" sz="1400" b="1" dirty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恵庭市役所　介護福祉課　生きがい対策担当</a:t>
            </a:r>
          </a:p>
          <a:p>
            <a:pPr algn="ctr">
              <a:lnSpc>
                <a:spcPts val="2100"/>
              </a:lnSpc>
            </a:pP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☎ 0123-33-3131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（内線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1209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1246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）・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 0123-39-2715</a:t>
            </a:r>
            <a:endParaRPr lang="ja-JP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089CA4-F897-408C-B1B9-3963E9B9D3EF}"/>
              </a:ext>
            </a:extLst>
          </p:cNvPr>
          <p:cNvSpPr txBox="1"/>
          <p:nvPr/>
        </p:nvSpPr>
        <p:spPr>
          <a:xfrm>
            <a:off x="115558" y="199734"/>
            <a:ext cx="768593" cy="23083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ja-JP" sz="9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9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ja-JP" sz="9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AE73FB3-5B7C-4989-90C5-9A70AC584C71}"/>
              </a:ext>
            </a:extLst>
          </p:cNvPr>
          <p:cNvGrpSpPr/>
          <p:nvPr/>
        </p:nvGrpSpPr>
        <p:grpSpPr>
          <a:xfrm>
            <a:off x="437528" y="6216972"/>
            <a:ext cx="937648" cy="463027"/>
            <a:chOff x="540452" y="6210765"/>
            <a:chExt cx="937648" cy="463027"/>
          </a:xfrm>
        </p:grpSpPr>
        <p:sp>
          <p:nvSpPr>
            <p:cNvPr id="121" name="四角形: 角を丸くする 120">
              <a:extLst>
                <a:ext uri="{FF2B5EF4-FFF2-40B4-BE49-F238E27FC236}">
                  <a16:creationId xmlns:a16="http://schemas.microsoft.com/office/drawing/2014/main" id="{05933596-AFCA-47E9-B8A1-B5F95AE92545}"/>
                </a:ext>
              </a:extLst>
            </p:cNvPr>
            <p:cNvSpPr/>
            <p:nvPr/>
          </p:nvSpPr>
          <p:spPr>
            <a:xfrm>
              <a:off x="577339" y="6258362"/>
              <a:ext cx="720175" cy="41543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25400" dist="762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D66271C0-B00C-4BC6-BFD7-6309AFBB24A5}"/>
                </a:ext>
              </a:extLst>
            </p:cNvPr>
            <p:cNvSpPr txBox="1"/>
            <p:nvPr/>
          </p:nvSpPr>
          <p:spPr>
            <a:xfrm>
              <a:off x="540452" y="6210765"/>
              <a:ext cx="937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内容</a:t>
              </a: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A4EEED9-0ACA-4F00-93F7-023C9590BD15}"/>
              </a:ext>
            </a:extLst>
          </p:cNvPr>
          <p:cNvGrpSpPr/>
          <p:nvPr/>
        </p:nvGrpSpPr>
        <p:grpSpPr>
          <a:xfrm>
            <a:off x="437528" y="3534445"/>
            <a:ext cx="937648" cy="461665"/>
            <a:chOff x="455056" y="3687573"/>
            <a:chExt cx="937648" cy="461665"/>
          </a:xfrm>
        </p:grpSpPr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EF7DBE74-45B4-44DA-8E78-8DBF1E9EBBA9}"/>
                </a:ext>
              </a:extLst>
            </p:cNvPr>
            <p:cNvSpPr/>
            <p:nvPr/>
          </p:nvSpPr>
          <p:spPr>
            <a:xfrm>
              <a:off x="494587" y="3722777"/>
              <a:ext cx="720175" cy="41543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25400" dist="762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D70ABF79-5837-4471-BA80-74627B52F37D}"/>
                </a:ext>
              </a:extLst>
            </p:cNvPr>
            <p:cNvSpPr txBox="1"/>
            <p:nvPr/>
          </p:nvSpPr>
          <p:spPr>
            <a:xfrm>
              <a:off x="455056" y="3687573"/>
              <a:ext cx="937648" cy="461665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日時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6FAAAC8-4229-40B3-AA8D-08C3FBF52DED}"/>
              </a:ext>
            </a:extLst>
          </p:cNvPr>
          <p:cNvGrpSpPr/>
          <p:nvPr/>
        </p:nvGrpSpPr>
        <p:grpSpPr>
          <a:xfrm>
            <a:off x="437528" y="4657670"/>
            <a:ext cx="862552" cy="461665"/>
            <a:chOff x="440997" y="4657670"/>
            <a:chExt cx="862552" cy="461665"/>
          </a:xfrm>
        </p:grpSpPr>
        <p:sp>
          <p:nvSpPr>
            <p:cNvPr id="119" name="四角形: 角を丸くする 118">
              <a:extLst>
                <a:ext uri="{FF2B5EF4-FFF2-40B4-BE49-F238E27FC236}">
                  <a16:creationId xmlns:a16="http://schemas.microsoft.com/office/drawing/2014/main" id="{364BC48D-E6B3-4A83-937C-CA45D2C990D2}"/>
                </a:ext>
              </a:extLst>
            </p:cNvPr>
            <p:cNvSpPr/>
            <p:nvPr/>
          </p:nvSpPr>
          <p:spPr>
            <a:xfrm>
              <a:off x="474415" y="4689347"/>
              <a:ext cx="720175" cy="41543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25400" dist="762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B3F54EAA-D326-4720-8A46-C41B862FD0F3}"/>
                </a:ext>
              </a:extLst>
            </p:cNvPr>
            <p:cNvSpPr txBox="1"/>
            <p:nvPr/>
          </p:nvSpPr>
          <p:spPr>
            <a:xfrm>
              <a:off x="440997" y="4657670"/>
              <a:ext cx="8625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会場</a:t>
              </a: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E5B4DF58-D963-4641-BE50-98F85FD1BB47}"/>
              </a:ext>
            </a:extLst>
          </p:cNvPr>
          <p:cNvGrpSpPr/>
          <p:nvPr/>
        </p:nvGrpSpPr>
        <p:grpSpPr>
          <a:xfrm>
            <a:off x="437528" y="5492821"/>
            <a:ext cx="1004476" cy="461665"/>
            <a:chOff x="459956" y="5371735"/>
            <a:chExt cx="1004476" cy="461665"/>
          </a:xfrm>
        </p:grpSpPr>
        <p:sp>
          <p:nvSpPr>
            <p:cNvPr id="120" name="四角形: 角を丸くする 119">
              <a:extLst>
                <a:ext uri="{FF2B5EF4-FFF2-40B4-BE49-F238E27FC236}">
                  <a16:creationId xmlns:a16="http://schemas.microsoft.com/office/drawing/2014/main" id="{56658DD3-B38C-4429-B6A6-49BDCA1F740A}"/>
                </a:ext>
              </a:extLst>
            </p:cNvPr>
            <p:cNvSpPr/>
            <p:nvPr/>
          </p:nvSpPr>
          <p:spPr>
            <a:xfrm>
              <a:off x="490184" y="5403740"/>
              <a:ext cx="720175" cy="41543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25400" dist="762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00B050"/>
                </a:solidFill>
              </a:endParaRP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7EB87AA1-A2C7-4D89-B19C-28D5B34B06B9}"/>
                </a:ext>
              </a:extLst>
            </p:cNvPr>
            <p:cNvSpPr txBox="1"/>
            <p:nvPr/>
          </p:nvSpPr>
          <p:spPr>
            <a:xfrm>
              <a:off x="459956" y="5371735"/>
              <a:ext cx="10044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定員</a:t>
              </a:r>
            </a:p>
          </p:txBody>
        </p:sp>
      </p:grp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906EFF58-9EF5-41A9-A123-9733B500546C}"/>
              </a:ext>
            </a:extLst>
          </p:cNvPr>
          <p:cNvSpPr txBox="1"/>
          <p:nvPr/>
        </p:nvSpPr>
        <p:spPr>
          <a:xfrm>
            <a:off x="295778" y="6146623"/>
            <a:ext cx="6608168" cy="1649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E95078"/>
              </a:buClr>
              <a:buSzPct val="130000"/>
            </a:pPr>
            <a:r>
              <a:rPr lang="ja-JP" altLang="en-US" sz="1500" b="1" dirty="0">
                <a:solidFill>
                  <a:schemeClr val="accent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自分の歩行を見直してフレイル予防</a:t>
            </a:r>
          </a:p>
          <a:p>
            <a:pPr>
              <a:lnSpc>
                <a:spcPct val="150000"/>
              </a:lnSpc>
              <a:buClr>
                <a:srgbClr val="E95078"/>
              </a:buClr>
              <a:buSzPct val="130000"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  歩き方からわかる健康のサイン</a:t>
            </a:r>
            <a:r>
              <a:rPr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</a:p>
          <a:p>
            <a:pPr>
              <a:lnSpc>
                <a:spcPct val="150000"/>
              </a:lnSpc>
              <a:buClr>
                <a:srgbClr val="E95078"/>
              </a:buClr>
              <a:buSzPct val="130000"/>
            </a:pPr>
            <a:r>
              <a:rPr lang="ja-JP" altLang="en-US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　　　　　　　　　　</a:t>
            </a:r>
            <a:r>
              <a:rPr lang="ja-JP" altLang="en-US" sz="15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講師　北海道文教大学教授　佐々木　幸子氏</a:t>
            </a:r>
            <a:endParaRPr lang="en-US" altLang="ja-JP" sz="15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  <a:buClr>
                <a:srgbClr val="E95078"/>
              </a:buClr>
              <a:buSzPct val="130000"/>
            </a:pPr>
            <a:r>
              <a:rPr lang="ja-JP" altLang="en-US" sz="1500" b="1" dirty="0">
                <a:solidFill>
                  <a:schemeClr val="accent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</a:t>
            </a:r>
            <a:endParaRPr lang="ja-JP" altLang="ja-JP" sz="15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BA04DFB6-D9F4-4C3C-B497-8680AEACFFDE}"/>
              </a:ext>
            </a:extLst>
          </p:cNvPr>
          <p:cNvSpPr txBox="1"/>
          <p:nvPr/>
        </p:nvSpPr>
        <p:spPr>
          <a:xfrm>
            <a:off x="1225022" y="5554747"/>
            <a:ext cx="4656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２００名程度（恵庭市外の方も参加可能）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50A826A-4407-40F8-BE94-BE5934B5501B}"/>
              </a:ext>
            </a:extLst>
          </p:cNvPr>
          <p:cNvSpPr/>
          <p:nvPr/>
        </p:nvSpPr>
        <p:spPr>
          <a:xfrm>
            <a:off x="5533472" y="7815083"/>
            <a:ext cx="1101878" cy="417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申込用バーコードはこちら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0FBA82-AEF5-4BF8-963B-700B34A978C6}"/>
              </a:ext>
            </a:extLst>
          </p:cNvPr>
          <p:cNvSpPr txBox="1"/>
          <p:nvPr/>
        </p:nvSpPr>
        <p:spPr>
          <a:xfrm>
            <a:off x="42373" y="167576"/>
            <a:ext cx="66343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accent4">
                    <a:lumMod val="50000"/>
                  </a:schemeClr>
                </a:solidFill>
              </a:rPr>
              <a:t>恵庭市</a:t>
            </a:r>
            <a:r>
              <a:rPr kumimoji="1" lang="ja-JP" altLang="en-US" sz="4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kumimoji="1" lang="en-US" altLang="ja-JP" sz="46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4600" b="1" dirty="0">
                <a:solidFill>
                  <a:schemeClr val="accent4">
                    <a:lumMod val="50000"/>
                  </a:schemeClr>
                </a:solidFill>
              </a:rPr>
              <a:t>介護予防講演会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BACFD3F-FEE0-4317-9A74-DE66C0F51AE7}"/>
              </a:ext>
            </a:extLst>
          </p:cNvPr>
          <p:cNvSpPr txBox="1"/>
          <p:nvPr/>
        </p:nvSpPr>
        <p:spPr>
          <a:xfrm>
            <a:off x="109410" y="1596367"/>
            <a:ext cx="6748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7C4132"/>
                </a:solidFill>
              </a:rPr>
              <a:t>～恵庭市・北海道文教大学との共同研究より～</a:t>
            </a:r>
            <a:endParaRPr kumimoji="1" lang="en-US" altLang="ja-JP" sz="2400" dirty="0">
              <a:solidFill>
                <a:srgbClr val="7C4132"/>
              </a:solidFill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A0F334EE-C77E-4C25-A4F6-DE40347BBA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899" y="8215825"/>
            <a:ext cx="833024" cy="833024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0EA3B52A-0A1D-4079-B6B3-CAA7742C00F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2" t="12758" r="20672"/>
          <a:stretch/>
        </p:blipFill>
        <p:spPr>
          <a:xfrm>
            <a:off x="542368" y="6593631"/>
            <a:ext cx="1665617" cy="1832720"/>
          </a:xfrm>
          <a:custGeom>
            <a:avLst/>
            <a:gdLst>
              <a:gd name="connsiteX0" fmla="*/ 990597 w 1665617"/>
              <a:gd name="connsiteY0" fmla="*/ 0 h 1832720"/>
              <a:gd name="connsiteX1" fmla="*/ 1138514 w 1665617"/>
              <a:gd name="connsiteY1" fmla="*/ 6723 h 1832720"/>
              <a:gd name="connsiteX2" fmla="*/ 1158685 w 1665617"/>
              <a:gd name="connsiteY2" fmla="*/ 20170 h 1832720"/>
              <a:gd name="connsiteX3" fmla="*/ 1205750 w 1665617"/>
              <a:gd name="connsiteY3" fmla="*/ 67235 h 1832720"/>
              <a:gd name="connsiteX4" fmla="*/ 1286432 w 1665617"/>
              <a:gd name="connsiteY4" fmla="*/ 127747 h 1832720"/>
              <a:gd name="connsiteX5" fmla="*/ 1313326 w 1665617"/>
              <a:gd name="connsiteY5" fmla="*/ 168088 h 1832720"/>
              <a:gd name="connsiteX6" fmla="*/ 1353667 w 1665617"/>
              <a:gd name="connsiteY6" fmla="*/ 235323 h 1832720"/>
              <a:gd name="connsiteX7" fmla="*/ 1367114 w 1665617"/>
              <a:gd name="connsiteY7" fmla="*/ 255494 h 1832720"/>
              <a:gd name="connsiteX8" fmla="*/ 1387285 w 1665617"/>
              <a:gd name="connsiteY8" fmla="*/ 289111 h 1832720"/>
              <a:gd name="connsiteX9" fmla="*/ 1434350 w 1665617"/>
              <a:gd name="connsiteY9" fmla="*/ 329452 h 1832720"/>
              <a:gd name="connsiteX10" fmla="*/ 1474691 w 1665617"/>
              <a:gd name="connsiteY10" fmla="*/ 363070 h 1832720"/>
              <a:gd name="connsiteX11" fmla="*/ 1515032 w 1665617"/>
              <a:gd name="connsiteY11" fmla="*/ 383241 h 1832720"/>
              <a:gd name="connsiteX12" fmla="*/ 1575544 w 1665617"/>
              <a:gd name="connsiteY12" fmla="*/ 430305 h 1832720"/>
              <a:gd name="connsiteX13" fmla="*/ 1615885 w 1665617"/>
              <a:gd name="connsiteY13" fmla="*/ 457200 h 1832720"/>
              <a:gd name="connsiteX14" fmla="*/ 1656226 w 1665617"/>
              <a:gd name="connsiteY14" fmla="*/ 497541 h 1832720"/>
              <a:gd name="connsiteX15" fmla="*/ 1665617 w 1665617"/>
              <a:gd name="connsiteY15" fmla="*/ 505381 h 1832720"/>
              <a:gd name="connsiteX16" fmla="*/ 1665617 w 1665617"/>
              <a:gd name="connsiteY16" fmla="*/ 1604176 h 1832720"/>
              <a:gd name="connsiteX17" fmla="*/ 1645036 w 1665617"/>
              <a:gd name="connsiteY17" fmla="*/ 1632568 h 1832720"/>
              <a:gd name="connsiteX18" fmla="*/ 1602438 w 1665617"/>
              <a:gd name="connsiteY18" fmla="*/ 1680882 h 1832720"/>
              <a:gd name="connsiteX19" fmla="*/ 1568820 w 1665617"/>
              <a:gd name="connsiteY19" fmla="*/ 1714500 h 1832720"/>
              <a:gd name="connsiteX20" fmla="*/ 1501585 w 1665617"/>
              <a:gd name="connsiteY20" fmla="*/ 1808629 h 1832720"/>
              <a:gd name="connsiteX21" fmla="*/ 1471870 w 1665617"/>
              <a:gd name="connsiteY21" fmla="*/ 1830660 h 1832720"/>
              <a:gd name="connsiteX22" fmla="*/ 1468580 w 1665617"/>
              <a:gd name="connsiteY22" fmla="*/ 1832720 h 1832720"/>
              <a:gd name="connsiteX23" fmla="*/ 453608 w 1665617"/>
              <a:gd name="connsiteY23" fmla="*/ 1832720 h 1832720"/>
              <a:gd name="connsiteX24" fmla="*/ 425820 w 1665617"/>
              <a:gd name="connsiteY24" fmla="*/ 1815352 h 1832720"/>
              <a:gd name="connsiteX25" fmla="*/ 345138 w 1665617"/>
              <a:gd name="connsiteY25" fmla="*/ 1754841 h 1832720"/>
              <a:gd name="connsiteX26" fmla="*/ 318244 w 1665617"/>
              <a:gd name="connsiteY26" fmla="*/ 1701052 h 1832720"/>
              <a:gd name="connsiteX27" fmla="*/ 251008 w 1665617"/>
              <a:gd name="connsiteY27" fmla="*/ 1613647 h 1832720"/>
              <a:gd name="connsiteX28" fmla="*/ 224114 w 1665617"/>
              <a:gd name="connsiteY28" fmla="*/ 1559858 h 1832720"/>
              <a:gd name="connsiteX29" fmla="*/ 170326 w 1665617"/>
              <a:gd name="connsiteY29" fmla="*/ 1479176 h 1832720"/>
              <a:gd name="connsiteX30" fmla="*/ 129985 w 1665617"/>
              <a:gd name="connsiteY30" fmla="*/ 1411941 h 1832720"/>
              <a:gd name="connsiteX31" fmla="*/ 116538 w 1665617"/>
              <a:gd name="connsiteY31" fmla="*/ 1371600 h 1832720"/>
              <a:gd name="connsiteX32" fmla="*/ 76197 w 1665617"/>
              <a:gd name="connsiteY32" fmla="*/ 1337982 h 1832720"/>
              <a:gd name="connsiteX33" fmla="*/ 49303 w 1665617"/>
              <a:gd name="connsiteY33" fmla="*/ 1317811 h 1832720"/>
              <a:gd name="connsiteX34" fmla="*/ 17090 w 1665617"/>
              <a:gd name="connsiteY34" fmla="*/ 1285786 h 1832720"/>
              <a:gd name="connsiteX35" fmla="*/ 0 w 1665617"/>
              <a:gd name="connsiteY35" fmla="*/ 1264522 h 1832720"/>
              <a:gd name="connsiteX36" fmla="*/ 0 w 1665617"/>
              <a:gd name="connsiteY36" fmla="*/ 679031 h 1832720"/>
              <a:gd name="connsiteX37" fmla="*/ 41204 w 1665617"/>
              <a:gd name="connsiteY37" fmla="*/ 667915 h 1832720"/>
              <a:gd name="connsiteX38" fmla="*/ 103091 w 1665617"/>
              <a:gd name="connsiteY38" fmla="*/ 638735 h 1832720"/>
              <a:gd name="connsiteX39" fmla="*/ 156879 w 1665617"/>
              <a:gd name="connsiteY39" fmla="*/ 605117 h 1832720"/>
              <a:gd name="connsiteX40" fmla="*/ 244285 w 1665617"/>
              <a:gd name="connsiteY40" fmla="*/ 517711 h 1832720"/>
              <a:gd name="connsiteX41" fmla="*/ 271179 w 1665617"/>
              <a:gd name="connsiteY41" fmla="*/ 490817 h 1832720"/>
              <a:gd name="connsiteX42" fmla="*/ 398926 w 1665617"/>
              <a:gd name="connsiteY42" fmla="*/ 416858 h 1832720"/>
              <a:gd name="connsiteX43" fmla="*/ 486332 w 1665617"/>
              <a:gd name="connsiteY43" fmla="*/ 342900 h 1832720"/>
              <a:gd name="connsiteX44" fmla="*/ 567014 w 1665617"/>
              <a:gd name="connsiteY44" fmla="*/ 289111 h 1832720"/>
              <a:gd name="connsiteX45" fmla="*/ 647697 w 1665617"/>
              <a:gd name="connsiteY45" fmla="*/ 194982 h 1832720"/>
              <a:gd name="connsiteX46" fmla="*/ 741826 w 1665617"/>
              <a:gd name="connsiteY46" fmla="*/ 100852 h 1832720"/>
              <a:gd name="connsiteX47" fmla="*/ 782167 w 1665617"/>
              <a:gd name="connsiteY47" fmla="*/ 53788 h 1832720"/>
              <a:gd name="connsiteX48" fmla="*/ 809061 w 1665617"/>
              <a:gd name="connsiteY48" fmla="*/ 40341 h 1832720"/>
              <a:gd name="connsiteX49" fmla="*/ 829232 w 1665617"/>
              <a:gd name="connsiteY49" fmla="*/ 26894 h 1832720"/>
              <a:gd name="connsiteX50" fmla="*/ 862850 w 1665617"/>
              <a:gd name="connsiteY50" fmla="*/ 20170 h 1832720"/>
              <a:gd name="connsiteX51" fmla="*/ 990597 w 1665617"/>
              <a:gd name="connsiteY51" fmla="*/ 0 h 183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65617" h="1832720">
                <a:moveTo>
                  <a:pt x="990597" y="0"/>
                </a:moveTo>
                <a:cubicBezTo>
                  <a:pt x="1039903" y="2241"/>
                  <a:pt x="1089509" y="843"/>
                  <a:pt x="1138514" y="6723"/>
                </a:cubicBezTo>
                <a:cubicBezTo>
                  <a:pt x="1146537" y="7686"/>
                  <a:pt x="1152679" y="14764"/>
                  <a:pt x="1158685" y="20170"/>
                </a:cubicBezTo>
                <a:cubicBezTo>
                  <a:pt x="1175176" y="35012"/>
                  <a:pt x="1187290" y="54928"/>
                  <a:pt x="1205750" y="67235"/>
                </a:cubicBezTo>
                <a:cubicBezTo>
                  <a:pt x="1228850" y="82635"/>
                  <a:pt x="1277514" y="114370"/>
                  <a:pt x="1286432" y="127747"/>
                </a:cubicBezTo>
                <a:cubicBezTo>
                  <a:pt x="1295397" y="141194"/>
                  <a:pt x="1304761" y="154383"/>
                  <a:pt x="1313326" y="168088"/>
                </a:cubicBezTo>
                <a:cubicBezTo>
                  <a:pt x="1327178" y="190252"/>
                  <a:pt x="1339169" y="213576"/>
                  <a:pt x="1353667" y="235323"/>
                </a:cubicBezTo>
                <a:cubicBezTo>
                  <a:pt x="1358149" y="242047"/>
                  <a:pt x="1362831" y="248642"/>
                  <a:pt x="1367114" y="255494"/>
                </a:cubicBezTo>
                <a:cubicBezTo>
                  <a:pt x="1374040" y="266576"/>
                  <a:pt x="1379444" y="278657"/>
                  <a:pt x="1387285" y="289111"/>
                </a:cubicBezTo>
                <a:cubicBezTo>
                  <a:pt x="1400567" y="306820"/>
                  <a:pt x="1417305" y="315816"/>
                  <a:pt x="1434350" y="329452"/>
                </a:cubicBezTo>
                <a:cubicBezTo>
                  <a:pt x="1448018" y="340387"/>
                  <a:pt x="1460127" y="353360"/>
                  <a:pt x="1474691" y="363070"/>
                </a:cubicBezTo>
                <a:cubicBezTo>
                  <a:pt x="1487200" y="371410"/>
                  <a:pt x="1502523" y="374902"/>
                  <a:pt x="1515032" y="383241"/>
                </a:cubicBezTo>
                <a:cubicBezTo>
                  <a:pt x="1536294" y="397415"/>
                  <a:pt x="1554938" y="415194"/>
                  <a:pt x="1575544" y="430305"/>
                </a:cubicBezTo>
                <a:cubicBezTo>
                  <a:pt x="1588577" y="439862"/>
                  <a:pt x="1603469" y="446854"/>
                  <a:pt x="1615885" y="457200"/>
                </a:cubicBezTo>
                <a:cubicBezTo>
                  <a:pt x="1630494" y="469374"/>
                  <a:pt x="1642352" y="484535"/>
                  <a:pt x="1656226" y="497541"/>
                </a:cubicBezTo>
                <a:lnTo>
                  <a:pt x="1665617" y="505381"/>
                </a:lnTo>
                <a:lnTo>
                  <a:pt x="1665617" y="1604176"/>
                </a:lnTo>
                <a:lnTo>
                  <a:pt x="1645036" y="1632568"/>
                </a:lnTo>
                <a:cubicBezTo>
                  <a:pt x="1630827" y="1649804"/>
                  <a:pt x="1615865" y="1666337"/>
                  <a:pt x="1602438" y="1680882"/>
                </a:cubicBezTo>
                <a:cubicBezTo>
                  <a:pt x="1591689" y="1692527"/>
                  <a:pt x="1578611" y="1702039"/>
                  <a:pt x="1568820" y="1714500"/>
                </a:cubicBezTo>
                <a:cubicBezTo>
                  <a:pt x="1545365" y="1744351"/>
                  <a:pt x="1528914" y="1781299"/>
                  <a:pt x="1501585" y="1808629"/>
                </a:cubicBezTo>
                <a:cubicBezTo>
                  <a:pt x="1496259" y="1813956"/>
                  <a:pt x="1484155" y="1822618"/>
                  <a:pt x="1471870" y="1830660"/>
                </a:cubicBezTo>
                <a:lnTo>
                  <a:pt x="1468580" y="1832720"/>
                </a:lnTo>
                <a:lnTo>
                  <a:pt x="453608" y="1832720"/>
                </a:lnTo>
                <a:lnTo>
                  <a:pt x="425820" y="1815352"/>
                </a:lnTo>
                <a:cubicBezTo>
                  <a:pt x="398280" y="1796074"/>
                  <a:pt x="345138" y="1754841"/>
                  <a:pt x="345138" y="1754841"/>
                </a:cubicBezTo>
                <a:cubicBezTo>
                  <a:pt x="336173" y="1736911"/>
                  <a:pt x="329364" y="1717731"/>
                  <a:pt x="318244" y="1701052"/>
                </a:cubicBezTo>
                <a:cubicBezTo>
                  <a:pt x="297854" y="1670468"/>
                  <a:pt x="267446" y="1646524"/>
                  <a:pt x="251008" y="1613647"/>
                </a:cubicBezTo>
                <a:cubicBezTo>
                  <a:pt x="242043" y="1595717"/>
                  <a:pt x="233942" y="1577330"/>
                  <a:pt x="224114" y="1559858"/>
                </a:cubicBezTo>
                <a:cubicBezTo>
                  <a:pt x="187785" y="1495273"/>
                  <a:pt x="201472" y="1523670"/>
                  <a:pt x="170326" y="1479176"/>
                </a:cubicBezTo>
                <a:cubicBezTo>
                  <a:pt x="155593" y="1458129"/>
                  <a:pt x="139670" y="1436152"/>
                  <a:pt x="129985" y="1411941"/>
                </a:cubicBezTo>
                <a:cubicBezTo>
                  <a:pt x="124721" y="1398780"/>
                  <a:pt x="128332" y="1379463"/>
                  <a:pt x="116538" y="1371600"/>
                </a:cubicBezTo>
                <a:cubicBezTo>
                  <a:pt x="71956" y="1341877"/>
                  <a:pt x="121495" y="1376810"/>
                  <a:pt x="76197" y="1337982"/>
                </a:cubicBezTo>
                <a:cubicBezTo>
                  <a:pt x="67689" y="1330689"/>
                  <a:pt x="57678" y="1325256"/>
                  <a:pt x="49303" y="1317811"/>
                </a:cubicBezTo>
                <a:cubicBezTo>
                  <a:pt x="36699" y="1306607"/>
                  <a:pt x="26568" y="1296462"/>
                  <a:pt x="17090" y="1285786"/>
                </a:cubicBezTo>
                <a:lnTo>
                  <a:pt x="0" y="1264522"/>
                </a:lnTo>
                <a:lnTo>
                  <a:pt x="0" y="679031"/>
                </a:lnTo>
                <a:lnTo>
                  <a:pt x="41204" y="667915"/>
                </a:lnTo>
                <a:cubicBezTo>
                  <a:pt x="60197" y="661124"/>
                  <a:pt x="80892" y="651794"/>
                  <a:pt x="103091" y="638735"/>
                </a:cubicBezTo>
                <a:cubicBezTo>
                  <a:pt x="121315" y="628015"/>
                  <a:pt x="140826" y="618877"/>
                  <a:pt x="156879" y="605117"/>
                </a:cubicBezTo>
                <a:cubicBezTo>
                  <a:pt x="188163" y="578302"/>
                  <a:pt x="215150" y="546846"/>
                  <a:pt x="244285" y="517711"/>
                </a:cubicBezTo>
                <a:cubicBezTo>
                  <a:pt x="253250" y="508746"/>
                  <a:pt x="260207" y="497169"/>
                  <a:pt x="271179" y="490817"/>
                </a:cubicBezTo>
                <a:cubicBezTo>
                  <a:pt x="313761" y="466164"/>
                  <a:pt x="361364" y="448641"/>
                  <a:pt x="398926" y="416858"/>
                </a:cubicBezTo>
                <a:cubicBezTo>
                  <a:pt x="428061" y="392205"/>
                  <a:pt x="454576" y="364071"/>
                  <a:pt x="486332" y="342900"/>
                </a:cubicBezTo>
                <a:cubicBezTo>
                  <a:pt x="513226" y="324970"/>
                  <a:pt x="541644" y="309140"/>
                  <a:pt x="567014" y="289111"/>
                </a:cubicBezTo>
                <a:cubicBezTo>
                  <a:pt x="615368" y="250937"/>
                  <a:pt x="611910" y="240530"/>
                  <a:pt x="647697" y="194982"/>
                </a:cubicBezTo>
                <a:cubicBezTo>
                  <a:pt x="709387" y="116467"/>
                  <a:pt x="665749" y="176929"/>
                  <a:pt x="741826" y="100852"/>
                </a:cubicBezTo>
                <a:cubicBezTo>
                  <a:pt x="756437" y="86241"/>
                  <a:pt x="766809" y="67610"/>
                  <a:pt x="782167" y="53788"/>
                </a:cubicBezTo>
                <a:cubicBezTo>
                  <a:pt x="789617" y="47083"/>
                  <a:pt x="800359" y="45314"/>
                  <a:pt x="809061" y="40341"/>
                </a:cubicBezTo>
                <a:cubicBezTo>
                  <a:pt x="816077" y="36332"/>
                  <a:pt x="821666" y="29731"/>
                  <a:pt x="829232" y="26894"/>
                </a:cubicBezTo>
                <a:cubicBezTo>
                  <a:pt x="839932" y="22881"/>
                  <a:pt x="851715" y="22740"/>
                  <a:pt x="862850" y="20170"/>
                </a:cubicBezTo>
                <a:cubicBezTo>
                  <a:pt x="951348" y="-253"/>
                  <a:pt x="883908" y="9698"/>
                  <a:pt x="990597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627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1988</TotalTime>
  <Words>177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HGS創英角ｺﾞｼｯｸUB</vt:lpstr>
      <vt:lpstr>UD デジタル 教科書体 NK-B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会計年度任用職員０４５</dc:creator>
  <cp:lastModifiedBy>非常勤・臨時職員０４５</cp:lastModifiedBy>
  <cp:revision>144</cp:revision>
  <cp:lastPrinted>2024-11-08T02:37:37Z</cp:lastPrinted>
  <dcterms:created xsi:type="dcterms:W3CDTF">2022-10-15T04:25:54Z</dcterms:created>
  <dcterms:modified xsi:type="dcterms:W3CDTF">2024-11-08T02:48:17Z</dcterms:modified>
</cp:coreProperties>
</file>